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59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94660"/>
  </p:normalViewPr>
  <p:slideViewPr>
    <p:cSldViewPr snapToGrid="0">
      <p:cViewPr>
        <p:scale>
          <a:sx n="70" d="100"/>
          <a:sy n="70" d="100"/>
        </p:scale>
        <p:origin x="-21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F3C0-77D3-4A9A-8B6E-C68E21060BC8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7451-A4BC-472A-B7ED-58085CB1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6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F3C0-77D3-4A9A-8B6E-C68E21060BC8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7451-A4BC-472A-B7ED-58085CB1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0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F3C0-77D3-4A9A-8B6E-C68E21060BC8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7451-A4BC-472A-B7ED-58085CB1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69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F3C0-77D3-4A9A-8B6E-C68E21060BC8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7451-A4BC-472A-B7ED-58085CB1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03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F3C0-77D3-4A9A-8B6E-C68E21060BC8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7451-A4BC-472A-B7ED-58085CB1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2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F3C0-77D3-4A9A-8B6E-C68E21060BC8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7451-A4BC-472A-B7ED-58085CB1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93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F3C0-77D3-4A9A-8B6E-C68E21060BC8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7451-A4BC-472A-B7ED-58085CB1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4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F3C0-77D3-4A9A-8B6E-C68E21060BC8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7451-A4BC-472A-B7ED-58085CB1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4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F3C0-77D3-4A9A-8B6E-C68E21060BC8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7451-A4BC-472A-B7ED-58085CB1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92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F3C0-77D3-4A9A-8B6E-C68E21060BC8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7451-A4BC-472A-B7ED-58085CB1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2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F3C0-77D3-4A9A-8B6E-C68E21060BC8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7451-A4BC-472A-B7ED-58085CB1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09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5F3C0-77D3-4A9A-8B6E-C68E21060BC8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F7451-A4BC-472A-B7ED-58085CB1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44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40" y="1984963"/>
            <a:ext cx="9007826" cy="3184843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br>
              <a:rPr lang="ru-RU" i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летнего отдыха и занятости детей </a:t>
            </a:r>
            <a:r>
              <a:rPr lang="en-US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период 2017 </a:t>
            </a:r>
            <a:r>
              <a:rPr lang="ru-RU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55" y="395951"/>
            <a:ext cx="1115570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65126"/>
            <a:ext cx="8515350" cy="2500904"/>
          </a:xfrm>
        </p:spPr>
        <p:txBody>
          <a:bodyPr>
            <a:noAutofit/>
          </a:bodyPr>
          <a:lstStyle/>
          <a:p>
            <a:pPr algn="ctr"/>
            <a:r>
              <a:rPr lang="kk-K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Детско-юношеский клуб «Жас </a:t>
            </a:r>
            <a:r>
              <a:rPr lang="kk-KZ" sz="3600" i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Кайрат» </a:t>
            </a:r>
            <a:r>
              <a:rPr lang="kk-KZ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спартакиада </a:t>
            </a:r>
            <a:r>
              <a:rPr lang="kk-KZ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«Ғажайып жаз -</a:t>
            </a:r>
            <a:r>
              <a:rPr lang="kk-KZ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2017» - </a:t>
            </a:r>
            <a:br>
              <a:rPr lang="kk-KZ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kk-KZ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детей </a:t>
            </a:r>
            <a:br>
              <a:rPr lang="kk-KZ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сравнении с 2016 годом – 830 детей</a:t>
            </a:r>
            <a:r>
              <a:rPr lang="kk-KZ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111\Desktop\фото лагерь\20160606_1412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25" y="3695700"/>
            <a:ext cx="4193275" cy="2938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111\Desktop\Лагерь\ФОТО 1 июня\20160606_14320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49"/>
          <a:stretch/>
        </p:blipFill>
        <p:spPr bwMode="auto">
          <a:xfrm>
            <a:off x="342899" y="2674961"/>
            <a:ext cx="4007485" cy="31526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2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498476"/>
            <a:ext cx="8515350" cy="2263774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kk-KZ" sz="3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</a:t>
            </a:r>
            <a:r>
              <a:rPr lang="kk-KZ" sz="3000" i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отдых с родителями в профилакториях, санаториях, курортных </a:t>
            </a:r>
            <a:r>
              <a:rPr lang="kk-KZ" sz="3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зонах -7400 </a:t>
            </a:r>
            <a:r>
              <a:rPr lang="kk-KZ" sz="3000" i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kk-KZ" sz="3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туристические поездки </a:t>
            </a:r>
            <a:r>
              <a:rPr lang="kk-KZ" sz="3000" i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страны ближнего и дальнего зарубежья </a:t>
            </a:r>
            <a:r>
              <a:rPr lang="kk-KZ" sz="3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3000" i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727 </a:t>
            </a:r>
            <a:r>
              <a:rPr lang="kk-KZ" sz="3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3000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111\Desktop\фото лагерь\20160606_11145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/>
          <a:stretch/>
        </p:blipFill>
        <p:spPr bwMode="auto">
          <a:xfrm>
            <a:off x="266700" y="3374390"/>
            <a:ext cx="4274820" cy="283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11\Desktop\фото лагерь\20160606_11150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1"/>
          <a:stretch/>
        </p:blipFill>
        <p:spPr bwMode="auto">
          <a:xfrm>
            <a:off x="4800600" y="3374390"/>
            <a:ext cx="4133850" cy="2503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" y="231776"/>
            <a:ext cx="8629650" cy="2720974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Загородные детские оздоровительные центры </a:t>
            </a:r>
            <a:br>
              <a:rPr lang="ru-RU" sz="36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Сокол»</a:t>
            </a:r>
            <a:r>
              <a:rPr lang="kk-KZ" sz="3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 320 мест) (</a:t>
            </a:r>
            <a:r>
              <a:rPr lang="kk-KZ" sz="3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1920 </a:t>
            </a:r>
            <a:r>
              <a:rPr lang="kk-KZ" sz="3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kk-KZ" sz="3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kk-KZ" sz="3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3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Чайка» (на 200 мест) (1000 детей</a:t>
            </a:r>
            <a:r>
              <a:rPr lang="kk-KZ" sz="3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086100"/>
            <a:ext cx="4384674" cy="3288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3067050"/>
            <a:ext cx="4410075" cy="330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1" y="193676"/>
            <a:ext cx="4963218" cy="5858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117476"/>
            <a:ext cx="3295650" cy="3295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3467100"/>
            <a:ext cx="32956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73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2900" y="155576"/>
            <a:ext cx="8115300" cy="3119887"/>
          </a:xfrm>
        </p:spPr>
        <p:txBody>
          <a:bodyPr>
            <a:normAutofit/>
          </a:bodyPr>
          <a:lstStyle/>
          <a:p>
            <a:pPr algn="ctr"/>
            <a:r>
              <a:rPr lang="ru-RU" sz="33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33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из малообеспеченных семей, 34</a:t>
            </a:r>
            <a:r>
              <a:rPr lang="kk-KZ" sz="33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детей-</a:t>
            </a:r>
            <a:r>
              <a:rPr lang="ru-RU" sz="33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сирот и детей, </a:t>
            </a:r>
            <a:r>
              <a:rPr lang="ru-RU" sz="33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ОБПР, проведут летний отдых </a:t>
            </a:r>
            <a:r>
              <a:rPr lang="ru-RU" sz="33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загородных </a:t>
            </a:r>
            <a:r>
              <a:rPr lang="ru-RU" sz="33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 за </a:t>
            </a:r>
            <a:r>
              <a:rPr lang="ru-RU" sz="33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средств фонда всеобуча</a:t>
            </a:r>
            <a:r>
              <a:rPr lang="kk-KZ" sz="33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429000"/>
            <a:ext cx="4286819" cy="3183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10" y="3429000"/>
            <a:ext cx="3684896" cy="318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22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133350"/>
            <a:ext cx="8534400" cy="5772150"/>
          </a:xfrm>
        </p:spPr>
        <p:txBody>
          <a:bodyPr>
            <a:noAutofit/>
          </a:bodyPr>
          <a:lstStyle/>
          <a:p>
            <a:pPr algn="ctr"/>
            <a:r>
              <a:rPr lang="kk-KZ" sz="3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летнее время 134 детей из категории «группы риска» по аутодеструктивному поведению, а также  состоящие на учете ОДН </a:t>
            </a:r>
            <a:r>
              <a:rPr lang="kk-KZ" sz="35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-28, </a:t>
            </a:r>
            <a:r>
              <a:rPr lang="kk-KZ" sz="3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внутришкольном контроле </a:t>
            </a:r>
            <a:r>
              <a:rPr lang="kk-KZ" sz="35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kk-KZ" sz="3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планируется 100</a:t>
            </a:r>
            <a:r>
              <a:rPr lang="ru-RU" sz="3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kk-KZ" sz="3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охватить  различными видами занятости и отдыха. </a:t>
            </a:r>
            <a:endParaRPr lang="ru-RU" sz="35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54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548063"/>
            <a:ext cx="4210050" cy="3157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222" y="161925"/>
            <a:ext cx="4304465" cy="3233738"/>
          </a:xfrm>
          <a:prstGeom prst="rect">
            <a:avLst/>
          </a:prstGeom>
        </p:spPr>
      </p:pic>
      <p:pic>
        <p:nvPicPr>
          <p:cNvPr id="6" name="Picture 4" descr="C:\Users\userb\Desktop\Лагерь 2016\Сайт\21 июнь\20160621_11030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6517"/>
            <a:ext cx="4210050" cy="3188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111\Desktop\фото лагерь\20160606_12155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22" y="3567752"/>
            <a:ext cx="4304465" cy="2952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823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летним </a:t>
            </a:r>
            <a:r>
              <a:rPr lang="ru-RU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отдыхом и занятостью в </a:t>
            </a:r>
            <a:r>
              <a:rPr lang="ru-RU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 </a:t>
            </a:r>
            <a:r>
              <a:rPr lang="ru-RU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98,0 </a:t>
            </a:r>
            <a:r>
              <a:rPr lang="ru-RU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сравнении с 2016 годом </a:t>
            </a:r>
            <a:r>
              <a:rPr lang="kk-KZ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97,7%</a:t>
            </a:r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895409"/>
            <a:ext cx="6324600" cy="4743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526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4626589"/>
            <a:ext cx="8458200" cy="174691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пришкольных лагеря с общим охватом 6560 детей младшего школьного возраста.</a:t>
            </a:r>
            <a:b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G:\Лагерь\DSC003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08" y="600501"/>
            <a:ext cx="4116642" cy="3875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Лагерь\DSC004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00500"/>
            <a:ext cx="4381216" cy="3875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19050"/>
            <a:ext cx="8458200" cy="3219926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kk-KZ" sz="36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в кружках, секциях</a:t>
            </a:r>
            <a:br>
              <a:rPr lang="kk-KZ" sz="36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 </a:t>
            </a:r>
            <a:r>
              <a:rPr lang="kk-KZ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кружка по </a:t>
            </a:r>
            <a:r>
              <a:rPr lang="kk-KZ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интересам</a:t>
            </a:r>
            <a:br>
              <a:rPr lang="kk-KZ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</a:t>
            </a:r>
            <a:r>
              <a:rPr lang="kk-KZ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</a:t>
            </a:r>
            <a:r>
              <a:rPr lang="kk-KZ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</a:t>
            </a:r>
            <a:br>
              <a:rPr lang="kk-KZ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2860 </a:t>
            </a:r>
            <a:r>
              <a:rPr lang="kk-KZ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G:\Лагерь\DSC003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08" y="3071336"/>
            <a:ext cx="4116642" cy="340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G:\Лагерь\DSC004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071336"/>
            <a:ext cx="4734154" cy="343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1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320924"/>
          </a:xfrm>
        </p:spPr>
        <p:txBody>
          <a:bodyPr>
            <a:no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kk-KZ" sz="36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Летние </a:t>
            </a:r>
            <a:r>
              <a:rPr lang="kk-KZ" sz="3600" i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языковые площадки для </a:t>
            </a:r>
            <a:r>
              <a:rPr lang="kk-KZ" sz="36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</a:t>
            </a:r>
            <a:r>
              <a:rPr lang="ru-RU" sz="3600" i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kk-KZ" sz="36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i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английского, немецкого, казахского </a:t>
            </a:r>
            <a:r>
              <a:rPr lang="kk-KZ" sz="36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endParaRPr lang="ru-RU" sz="3600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111\Desktop\Лагерь\ФОТО 1 июня\20160606_1034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20" y="2686049"/>
            <a:ext cx="6029960" cy="3720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8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50" y="250826"/>
            <a:ext cx="8629650" cy="3044824"/>
          </a:xfrm>
        </p:spPr>
        <p:txBody>
          <a:bodyPr>
            <a:noAutofit/>
          </a:bodyPr>
          <a:lstStyle/>
          <a:p>
            <a:pPr algn="ctr"/>
            <a:r>
              <a:rPr lang="kk-KZ" sz="3600" i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k-KZ" sz="36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рудовая занятость – 1333 учащихся </a:t>
            </a:r>
            <a:br>
              <a:rPr lang="kk-KZ" sz="36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сравнении с 2016 годом -1080 учащихся)</a:t>
            </a:r>
            <a:endParaRPr lang="ru-RU" sz="2800" b="1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" y="2756848"/>
            <a:ext cx="4415365" cy="3850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30" y="2756848"/>
            <a:ext cx="4415365" cy="3843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19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62400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kk-KZ" sz="36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Озеление и благоустройство </a:t>
            </a:r>
            <a:br>
              <a:rPr lang="kk-KZ" sz="36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бригад </a:t>
            </a:r>
            <a:r>
              <a:rPr lang="kk-KZ" sz="3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озелению и благоустройству школьных территорий </a:t>
            </a:r>
            <a:r>
              <a:rPr lang="kk-KZ" sz="3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kk-KZ" sz="3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ремонтно-строительных бригад </a:t>
            </a:r>
            <a:br>
              <a:rPr lang="kk-KZ" sz="3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школьных лесничеств (№</a:t>
            </a:r>
            <a:r>
              <a:rPr lang="kk-KZ" sz="3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10,14,17,21,КСШ№</a:t>
            </a:r>
            <a:r>
              <a:rPr lang="kk-KZ" sz="3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/>
          <a:stretch/>
        </p:blipFill>
        <p:spPr>
          <a:xfrm>
            <a:off x="2092325" y="3616080"/>
            <a:ext cx="4959350" cy="3070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22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69876"/>
            <a:ext cx="8572500" cy="2541563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внешкольной работы  </a:t>
            </a:r>
            <a:r>
              <a:rPr lang="ru-RU" sz="3600" i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600" i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Әулет</a:t>
            </a:r>
            <a:r>
              <a:rPr lang="ru-RU" sz="3600" i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6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детских дворовых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клубов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3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1180 детей </a:t>
            </a:r>
            <a:br>
              <a:rPr lang="kk-KZ" sz="3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сравнении с 2016 годом -1140 детей).</a:t>
            </a:r>
            <a:r>
              <a:rPr lang="kk-KZ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kk-KZ" sz="3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1 метод каб\инф әулет\2015-2016\инф о слете Туризм\инф о слете\DSC_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42" y="2142700"/>
            <a:ext cx="4114800" cy="3057098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59" y="2838734"/>
            <a:ext cx="3925008" cy="36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49"/>
          <a:stretch/>
        </p:blipFill>
        <p:spPr>
          <a:xfrm>
            <a:off x="285750" y="518012"/>
            <a:ext cx="3886200" cy="2813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81"/>
          <a:stretch/>
        </p:blipFill>
        <p:spPr>
          <a:xfrm>
            <a:off x="323850" y="3501272"/>
            <a:ext cx="3886200" cy="2874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0"/>
          <a:stretch/>
        </p:blipFill>
        <p:spPr>
          <a:xfrm>
            <a:off x="4591050" y="324274"/>
            <a:ext cx="3981450" cy="3024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/>
          <a:stretch/>
        </p:blipFill>
        <p:spPr>
          <a:xfrm>
            <a:off x="4629150" y="3490238"/>
            <a:ext cx="3981450" cy="2809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3213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154</Words>
  <Application>Microsoft Office PowerPoint</Application>
  <PresentationFormat>Экран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Информация об организации летнего отдыха и занятости детей  в летний период 2017 года</vt:lpstr>
      <vt:lpstr>Презентация PowerPoint</vt:lpstr>
      <vt:lpstr>23 пришкольных лагеря с общим охватом 6560 детей младшего школьного возраста. </vt:lpstr>
      <vt:lpstr>Занятость в кружках, секциях 143 кружка по интересам 41 спортивная секция 2860 учащихся</vt:lpstr>
      <vt:lpstr>Летние языковые площадки для изучения английского, немецкого, казахского языка</vt:lpstr>
      <vt:lpstr>Трудовая занятость – 1333 учащихся  (в сравнении с 2016 годом -1080 учащихся)</vt:lpstr>
      <vt:lpstr>Озеление и благоустройство   75 бригад по озелению и благоустройству школьных территорий  24 ремонтно-строительных бригад  5 школьных лесничеств (№10,14,17,21,КСШ№1)</vt:lpstr>
      <vt:lpstr>Центр внешкольной работы  «Әулет»  5 детских дворовых клубов - 1180 детей  (в сравнении с 2016 годом -1140 детей).  . </vt:lpstr>
      <vt:lpstr>Презентация PowerPoint</vt:lpstr>
      <vt:lpstr> Детско-юношеский клуб «Жас Кайрат» Летняя спартакиада «Ғажайып жаз -2017» -  920 детей  (в сравнении с 2016 годом – 830 детей).</vt:lpstr>
      <vt:lpstr>совместный отдых с родителями в профилакториях, санаториях, курортных зонах -7400 детей  туристические поездки в страны ближнего и дальнего зарубежья - 727 детей</vt:lpstr>
      <vt:lpstr>Загородные детские оздоровительные центры  «Сокол» (на 320 мест) (1920 детей)  «Чайка» (на 200 мест) (1000 детей)</vt:lpstr>
      <vt:lpstr>Презентация PowerPoint</vt:lpstr>
      <vt:lpstr>26 учащихся из малообеспеченных семей, 34 детей-сирот и детей, ОБПР, проведут летний отдых в загородных ДОЦ за счет средств фонда всеобуча. </vt:lpstr>
      <vt:lpstr>В летнее время 134 детей из категории «группы риска» по аутодеструктивному поведению, а также  состоящие на учете ОДН -28, на внутришкольном контроле 75 учащихся планируется 100% охватить  различными видами занятости и отдыха. </vt:lpstr>
      <vt:lpstr>Презентация PowerPoint</vt:lpstr>
      <vt:lpstr>Охват летним отдыхом и занятостью в 2017 года  составит 98,0 %  (в сравнении с 2016 годом – 97,7%)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об организации летнего отдыха и занятости детей в летний период 2017 года</dc:title>
  <dc:creator>Пользователь Windows</dc:creator>
  <cp:lastModifiedBy>Айнур</cp:lastModifiedBy>
  <cp:revision>37</cp:revision>
  <dcterms:created xsi:type="dcterms:W3CDTF">2017-04-19T05:11:11Z</dcterms:created>
  <dcterms:modified xsi:type="dcterms:W3CDTF">2017-05-11T05:11:35Z</dcterms:modified>
</cp:coreProperties>
</file>